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Playfair Display ExtraBold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ExtraBold-boldItalic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Extra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2cd40ba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2cd40ba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2cd40bac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2cd40bac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48384165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48384165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327e0db5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327e0db5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22b52259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22b52259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2cd40bac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2cd40bac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2cd40bace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2cd40bac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2cd40bace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2cd40bace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da27ce11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da27ce11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48384165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48384165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327e0db5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327e0db5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39dbc8c38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39dbc8c38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22b52259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122b52259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2ed53929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2ed53929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4838416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4838416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47547e2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47547e2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2ed53929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12ed53929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22b52259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22b52259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48384165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148384165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139dbc8c38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139dbc8c38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327e0db5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327e0db5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327e0db5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327e0db5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327e0db5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327e0db5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327e0db5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327e0db5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22b52259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22b52259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22b52259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22b52259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2cd40bac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2cd40bac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15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8.png"/><Relationship Id="rId5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Relationship Id="rId4" Type="http://schemas.openxmlformats.org/officeDocument/2006/relationships/image" Target="../media/image28.jpg"/><Relationship Id="rId5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7500" y="501350"/>
            <a:ext cx="48697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12102" l="0" r="0" t="3559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504375" y="4260250"/>
            <a:ext cx="4352100" cy="2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Therapy </a:t>
            </a:r>
            <a:r>
              <a:rPr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Huddersfield</a:t>
            </a:r>
            <a:endParaRPr sz="3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-30075" y="23400"/>
            <a:ext cx="9174000" cy="5143500"/>
          </a:xfrm>
          <a:prstGeom prst="rect">
            <a:avLst/>
          </a:prstGeom>
          <a:solidFill>
            <a:srgbClr val="341E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027" y="-487737"/>
            <a:ext cx="9250949" cy="616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6603" r="0" t="0"/>
          <a:stretch/>
        </p:blipFill>
        <p:spPr>
          <a:xfrm>
            <a:off x="-83550" y="0"/>
            <a:ext cx="4030976" cy="28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3551" y="2571743"/>
            <a:ext cx="3969449" cy="26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5">
            <a:alphaModFix/>
          </a:blip>
          <a:srcRect b="8919" l="0" r="0" t="25883"/>
          <a:stretch/>
        </p:blipFill>
        <p:spPr>
          <a:xfrm>
            <a:off x="3885900" y="0"/>
            <a:ext cx="52580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6">
            <a:alphaModFix/>
          </a:blip>
          <a:srcRect b="6341" l="17665" r="9697" t="21021"/>
          <a:stretch/>
        </p:blipFill>
        <p:spPr>
          <a:xfrm>
            <a:off x="-83550" y="2491575"/>
            <a:ext cx="3969449" cy="264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7850" y="-211175"/>
            <a:ext cx="9382851" cy="54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-15000" y="-72850"/>
            <a:ext cx="9384600" cy="5269800"/>
          </a:xfrm>
          <a:prstGeom prst="rect">
            <a:avLst/>
          </a:prstGeom>
          <a:solidFill>
            <a:srgbClr val="13202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2380875" y="1982525"/>
            <a:ext cx="43521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Logo one</a:t>
            </a:r>
            <a:endParaRPr sz="4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072000" y="2703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Colour two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-15000" y="-72850"/>
            <a:ext cx="9384600" cy="5269800"/>
          </a:xfrm>
          <a:prstGeom prst="rect">
            <a:avLst/>
          </a:prstGeom>
          <a:solidFill>
            <a:srgbClr val="13202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800" y="23400"/>
            <a:ext cx="4385051" cy="531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7648" cy="519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350"/>
            <a:ext cx="9144003" cy="609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/>
          <p:nvPr/>
        </p:nvSpPr>
        <p:spPr>
          <a:xfrm>
            <a:off x="-479950" y="-63150"/>
            <a:ext cx="9807600" cy="5213700"/>
          </a:xfrm>
          <a:prstGeom prst="rect">
            <a:avLst/>
          </a:prstGeom>
          <a:solidFill>
            <a:srgbClr val="13202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6784" l="0" r="0" t="6784"/>
          <a:stretch/>
        </p:blipFill>
        <p:spPr>
          <a:xfrm>
            <a:off x="-479950" y="2887850"/>
            <a:ext cx="3925325" cy="22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950" y="1522287"/>
            <a:ext cx="4718751" cy="2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5">
            <a:alphaModFix/>
          </a:blip>
          <a:srcRect b="4452" l="975" r="9563" t="0"/>
          <a:stretch/>
        </p:blipFill>
        <p:spPr>
          <a:xfrm>
            <a:off x="-479950" y="-106900"/>
            <a:ext cx="3925325" cy="29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/>
          <p:nvPr/>
        </p:nvSpPr>
        <p:spPr>
          <a:xfrm>
            <a:off x="-479950" y="-63150"/>
            <a:ext cx="9807600" cy="5213700"/>
          </a:xfrm>
          <a:prstGeom prst="rect">
            <a:avLst/>
          </a:prstGeom>
          <a:solidFill>
            <a:srgbClr val="13202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475" y="1491312"/>
            <a:ext cx="4718751" cy="23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6625" y="0"/>
            <a:ext cx="98631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30075" y="-76875"/>
            <a:ext cx="9174000" cy="5243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2380875" y="1993250"/>
            <a:ext cx="4352100" cy="2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 one</a:t>
            </a:r>
            <a:endParaRPr sz="46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BC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2380875" y="1982525"/>
            <a:ext cx="43521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Logo one</a:t>
            </a:r>
            <a:endParaRPr sz="4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3072000" y="2703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Colour three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500" y="152400"/>
            <a:ext cx="411100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/>
          <p:nvPr/>
        </p:nvSpPr>
        <p:spPr>
          <a:xfrm>
            <a:off x="125" y="0"/>
            <a:ext cx="9144000" cy="5143500"/>
          </a:xfrm>
          <a:prstGeom prst="rect">
            <a:avLst/>
          </a:prstGeom>
          <a:solidFill>
            <a:srgbClr val="24BC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250" y="-76200"/>
            <a:ext cx="5085052" cy="5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5503"/>
            <a:ext cx="9143997" cy="6094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30699" l="0" r="24908" t="0"/>
          <a:stretch/>
        </p:blipFill>
        <p:spPr>
          <a:xfrm>
            <a:off x="0" y="2571750"/>
            <a:ext cx="4180977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 rotWithShape="1">
          <a:blip r:embed="rId4">
            <a:alphaModFix/>
          </a:blip>
          <a:srcRect b="27529" l="1171" r="1181" t="25129"/>
          <a:stretch/>
        </p:blipFill>
        <p:spPr>
          <a:xfrm>
            <a:off x="0" y="-2"/>
            <a:ext cx="4028575" cy="29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 rotWithShape="1">
          <a:blip r:embed="rId5">
            <a:alphaModFix/>
          </a:blip>
          <a:srcRect b="1821" l="9796" r="0" t="1811"/>
          <a:stretch/>
        </p:blipFill>
        <p:spPr>
          <a:xfrm>
            <a:off x="4028575" y="0"/>
            <a:ext cx="6019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700" y="152400"/>
            <a:ext cx="423859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7700" y="0"/>
            <a:ext cx="10101699" cy="52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7500" y="501350"/>
            <a:ext cx="48697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0"/>
          <p:cNvPicPr preferRelativeResize="0"/>
          <p:nvPr/>
        </p:nvPicPr>
        <p:blipFill rotWithShape="1">
          <a:blip r:embed="rId4">
            <a:alphaModFix/>
          </a:blip>
          <a:srcRect b="12102" l="0" r="0" t="3559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/>
        </p:nvSpPr>
        <p:spPr>
          <a:xfrm>
            <a:off x="2395950" y="1400850"/>
            <a:ext cx="4352100" cy="2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client was presented with two other </a:t>
            </a:r>
            <a:r>
              <a:rPr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concepts</a:t>
            </a:r>
            <a:r>
              <a:rPr lang="en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 sz="32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5000" y="0"/>
            <a:ext cx="9207000" cy="51435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27000" y="1232875"/>
            <a:ext cx="37206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 wanted to use the letters </a:t>
            </a:r>
            <a:r>
              <a:rPr b="1" lang="en" sz="1800">
                <a:solidFill>
                  <a:srgbClr val="6AA84F"/>
                </a:solidFill>
              </a:rPr>
              <a:t>‘T’ </a:t>
            </a:r>
            <a:r>
              <a:rPr lang="en" sz="1800">
                <a:solidFill>
                  <a:schemeClr val="lt1"/>
                </a:solidFill>
              </a:rPr>
              <a:t>for Therapy and </a:t>
            </a:r>
            <a:r>
              <a:rPr b="1" lang="en" sz="1800">
                <a:solidFill>
                  <a:srgbClr val="6AA84F"/>
                </a:solidFill>
              </a:rPr>
              <a:t>‘H’</a:t>
            </a:r>
            <a:r>
              <a:rPr lang="en" sz="1800">
                <a:solidFill>
                  <a:schemeClr val="lt1"/>
                </a:solidFill>
              </a:rPr>
              <a:t> for </a:t>
            </a:r>
            <a:r>
              <a:rPr lang="en" sz="1800">
                <a:solidFill>
                  <a:schemeClr val="lt1"/>
                </a:solidFill>
              </a:rPr>
              <a:t>Huddersfield</a:t>
            </a:r>
            <a:r>
              <a:rPr lang="en" sz="1800">
                <a:solidFill>
                  <a:schemeClr val="lt1"/>
                </a:solidFill>
              </a:rPr>
              <a:t> within the logo.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286" y="1657375"/>
            <a:ext cx="2389816" cy="150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6577875" y="1799175"/>
            <a:ext cx="0" cy="1072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8867" t="0"/>
          <a:stretch/>
        </p:blipFill>
        <p:spPr>
          <a:xfrm>
            <a:off x="6482975" y="1581175"/>
            <a:ext cx="2055977" cy="15088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69925" y="2553050"/>
            <a:ext cx="347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Using the brand’s initials subtly conveys authenticity and trustworthiness.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422000" y="1692200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5284238" y="1746775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6769100" y="1746775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7752825" y="1692200"/>
            <a:ext cx="3261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15000" y="0"/>
            <a:ext cx="9174000" cy="5243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292525" y="2796675"/>
            <a:ext cx="79707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 initially began drawing concepts that showcase a neural pathway. I started to sketch dots and lines and then combined the idea of the ‘T’ and the ‘H’ resulting in an organic shape that symbolised the letters of your brand.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" y="620800"/>
            <a:ext cx="2389816" cy="15087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6"/>
          <p:cNvGrpSpPr/>
          <p:nvPr/>
        </p:nvGrpSpPr>
        <p:grpSpPr>
          <a:xfrm>
            <a:off x="4671960" y="544602"/>
            <a:ext cx="1666092" cy="1666092"/>
            <a:chOff x="312475" y="461250"/>
            <a:chExt cx="2204700" cy="2204700"/>
          </a:xfrm>
        </p:grpSpPr>
        <p:pic>
          <p:nvPicPr>
            <p:cNvPr id="85" name="Google Shape;8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2475" y="461250"/>
              <a:ext cx="2204700" cy="220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6"/>
            <p:cNvSpPr/>
            <p:nvPr/>
          </p:nvSpPr>
          <p:spPr>
            <a:xfrm>
              <a:off x="2142600" y="1761575"/>
              <a:ext cx="310500" cy="310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999250" y="695450"/>
              <a:ext cx="310500" cy="310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379350" y="1366475"/>
              <a:ext cx="310500" cy="3105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9" name="Google Shape;89;p16"/>
          <p:cNvCxnSpPr/>
          <p:nvPr/>
        </p:nvCxnSpPr>
        <p:spPr>
          <a:xfrm>
            <a:off x="6727250" y="762600"/>
            <a:ext cx="0" cy="1072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6"/>
          <p:cNvCxnSpPr/>
          <p:nvPr/>
        </p:nvCxnSpPr>
        <p:spPr>
          <a:xfrm>
            <a:off x="2321675" y="762600"/>
            <a:ext cx="0" cy="1072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6"/>
          <p:cNvCxnSpPr/>
          <p:nvPr/>
        </p:nvCxnSpPr>
        <p:spPr>
          <a:xfrm>
            <a:off x="4436050" y="762600"/>
            <a:ext cx="0" cy="10728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975" y="686400"/>
            <a:ext cx="2007450" cy="14310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7084175" y="828200"/>
            <a:ext cx="517800" cy="5178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5897925" y="1382875"/>
            <a:ext cx="517800" cy="5178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 b="0" l="0" r="8867" t="0"/>
          <a:stretch/>
        </p:blipFill>
        <p:spPr>
          <a:xfrm>
            <a:off x="2226775" y="544600"/>
            <a:ext cx="2055977" cy="15088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69750" y="4070700"/>
            <a:ext cx="79707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The neural pathway was inspired by the idea that your quality therapy is more than just a chat; it creates lasting change.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55250" y="762600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016550" y="686400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528125" y="686400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553613" y="686400"/>
            <a:ext cx="214500" cy="497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rgbClr val="1919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-30075" y="-76875"/>
            <a:ext cx="9174000" cy="5243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536925" y="1588200"/>
            <a:ext cx="31245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As the core of therapy is about </a:t>
            </a:r>
            <a:r>
              <a:rPr lang="en" sz="1800">
                <a:solidFill>
                  <a:srgbClr val="6AA84F"/>
                </a:solidFill>
              </a:rPr>
              <a:t>people</a:t>
            </a:r>
            <a:r>
              <a:rPr lang="en" sz="1800">
                <a:solidFill>
                  <a:schemeClr val="lt1"/>
                </a:solidFill>
              </a:rPr>
              <a:t>,</a:t>
            </a:r>
            <a:r>
              <a:rPr b="1" lang="en" sz="1800">
                <a:solidFill>
                  <a:schemeClr val="lt1"/>
                </a:solidFill>
              </a:rPr>
              <a:t> </a:t>
            </a:r>
            <a:r>
              <a:rPr lang="en" sz="1800">
                <a:solidFill>
                  <a:schemeClr val="lt1"/>
                </a:solidFill>
              </a:rPr>
              <a:t>I have incorporated this silhouette into the logo</a:t>
            </a:r>
            <a:r>
              <a:rPr lang="en" sz="1800">
                <a:solidFill>
                  <a:schemeClr val="lt1"/>
                </a:solidFill>
              </a:rPr>
              <a:t>. </a:t>
            </a:r>
            <a:r>
              <a:rPr lang="en" sz="1800">
                <a:solidFill>
                  <a:schemeClr val="lt1"/>
                </a:solidFill>
              </a:rPr>
              <a:t>Specifically, two people, symbolising the therapist and patient.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775" y="1060375"/>
            <a:ext cx="3022725" cy="3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4686925" y="821600"/>
            <a:ext cx="1017000" cy="1017000"/>
          </a:xfrm>
          <a:prstGeom prst="ellipse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-30075" y="-76875"/>
            <a:ext cx="9174000" cy="5243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2380875" y="1982525"/>
            <a:ext cx="43521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Logo one</a:t>
            </a:r>
            <a:endParaRPr sz="4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072000" y="2703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Colour one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-30075" y="-76875"/>
            <a:ext cx="9174000" cy="5243700"/>
          </a:xfrm>
          <a:prstGeom prst="rect">
            <a:avLst/>
          </a:prstGeom>
          <a:solidFill>
            <a:srgbClr val="19192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892" y="23400"/>
            <a:ext cx="52722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30075" y="-110300"/>
            <a:ext cx="9174000" cy="5277300"/>
          </a:xfrm>
          <a:prstGeom prst="rect">
            <a:avLst/>
          </a:prstGeom>
          <a:solidFill>
            <a:srgbClr val="341E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892" y="23400"/>
            <a:ext cx="52722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